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3" r:id="rId3"/>
    <p:sldId id="315" r:id="rId4"/>
    <p:sldId id="269" r:id="rId5"/>
    <p:sldId id="295" r:id="rId6"/>
    <p:sldId id="303" r:id="rId7"/>
    <p:sldId id="302" r:id="rId8"/>
    <p:sldId id="301" r:id="rId9"/>
    <p:sldId id="304" r:id="rId10"/>
    <p:sldId id="310" r:id="rId11"/>
    <p:sldId id="309" r:id="rId12"/>
    <p:sldId id="308" r:id="rId13"/>
    <p:sldId id="307" r:id="rId14"/>
    <p:sldId id="306" r:id="rId15"/>
    <p:sldId id="305" r:id="rId16"/>
    <p:sldId id="312" r:id="rId17"/>
    <p:sldId id="311" r:id="rId18"/>
    <p:sldId id="313" r:id="rId19"/>
    <p:sldId id="314" r:id="rId20"/>
    <p:sldId id="300" r:id="rId21"/>
    <p:sldId id="296" r:id="rId22"/>
    <p:sldId id="299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D614311C-F539-40DA-AA5E-EED4098392E2}">
          <p14:sldIdLst>
            <p14:sldId id="256"/>
            <p14:sldId id="258"/>
          </p14:sldIdLst>
        </p14:section>
        <p14:section name="Раздел без заголовка" id="{959243C0-ABD2-409C-A564-C4EC55B32388}">
          <p14:sldIdLst>
            <p14:sldId id="269"/>
            <p14:sldId id="266"/>
            <p14:sldId id="267"/>
            <p14:sldId id="270"/>
            <p14:sldId id="271"/>
            <p14:sldId id="275"/>
            <p14:sldId id="268"/>
            <p14:sldId id="281"/>
            <p14:sldId id="282"/>
            <p14:sldId id="290"/>
            <p14:sldId id="291"/>
            <p14:sldId id="260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396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3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5DFA28-87F8-40C8-9560-6BEF5C9E4EF3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heel spokes="3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63888" y="4077072"/>
            <a:ext cx="4340026" cy="1728787"/>
          </a:xfrm>
        </p:spPr>
        <p:txBody>
          <a:bodyPr>
            <a:noAutofit/>
          </a:bodyPr>
          <a:lstStyle/>
          <a:p>
            <a:pPr algn="r">
              <a:spcBef>
                <a:spcPts val="0"/>
              </a:spcBef>
              <a:buNone/>
            </a:pPr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Автор: Михайлова Алла Олеговна</a:t>
            </a:r>
          </a:p>
          <a:p>
            <a:pPr algn="r">
              <a:spcBef>
                <a:spcPts val="0"/>
              </a:spcBef>
              <a:buNone/>
            </a:pPr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педагог-организатор ОБЖ МБОУ «</a:t>
            </a:r>
            <a:r>
              <a:rPr lang="ru-RU" sz="20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Овгортская</a:t>
            </a:r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ШИСОО»</a:t>
            </a:r>
          </a:p>
          <a:p>
            <a:pPr algn="r">
              <a:spcBef>
                <a:spcPts val="0"/>
              </a:spcBef>
              <a:buNone/>
            </a:pPr>
            <a:r>
              <a:rPr lang="ru-RU" sz="2000" i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Шурышкарский</a:t>
            </a:r>
            <a:r>
              <a:rPr lang="ru-RU" sz="20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</a:t>
            </a:r>
          </a:p>
          <a:p>
            <a:pPr>
              <a:spcBef>
                <a:spcPts val="0"/>
              </a:spcBef>
            </a:pPr>
            <a:endParaRPr lang="ru-RU" sz="2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285984" y="928670"/>
            <a:ext cx="5670392" cy="26443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3200" b="1" dirty="0" err="1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Здоровьесберегающие</a:t>
            </a:r>
            <a:r>
              <a:rPr lang="ru-RU" sz="3200" b="1" dirty="0" smtClean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 технологии на уроках ОБЖ</a:t>
            </a:r>
            <a:endParaRPr kumimoji="0" lang="ru-RU" sz="6600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483113"/>
          </a:xfrm>
        </p:spPr>
        <p:txBody>
          <a:bodyPr/>
          <a:lstStyle/>
          <a:p>
            <a:pPr marL="0" indent="342900" algn="ctr">
              <a:spcBef>
                <a:spcPts val="0"/>
              </a:spcBef>
              <a:buNone/>
            </a:pPr>
            <a:r>
              <a:rPr lang="ru-RU" b="1" i="1" dirty="0" smtClean="0"/>
              <a:t>«</a:t>
            </a:r>
            <a:r>
              <a:rPr lang="ru-RU" b="1" i="1" dirty="0" err="1" smtClean="0"/>
              <a:t>Здоровьесберегающие</a:t>
            </a:r>
            <a:r>
              <a:rPr lang="ru-RU" b="1" i="1" dirty="0" smtClean="0"/>
              <a:t> образовательные технологии</a:t>
            </a:r>
            <a:r>
              <a:rPr lang="ru-RU" i="1" dirty="0" smtClean="0"/>
              <a:t> -</a:t>
            </a:r>
            <a:r>
              <a:rPr lang="ru-RU" dirty="0" smtClean="0"/>
              <a:t> это системный подход к обучению и воспитанию,  построенный      на стремлении  педагога  не нанести ущерб здоровью обучающемуся».</a:t>
            </a:r>
          </a:p>
          <a:p>
            <a:pPr marL="0" indent="342900" algn="r">
              <a:spcBef>
                <a:spcPts val="0"/>
              </a:spcBef>
              <a:buNone/>
            </a:pPr>
            <a:r>
              <a:rPr lang="ru-RU" dirty="0" smtClean="0"/>
              <a:t>Н.К. Смирнов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90781769"/>
      </p:ext>
    </p:extLst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7158" y="642918"/>
            <a:ext cx="8215370" cy="1214446"/>
          </a:xfrm>
        </p:spPr>
        <p:txBody>
          <a:bodyPr>
            <a:noAutofit/>
          </a:bodyPr>
          <a:lstStyle/>
          <a:p>
            <a:r>
              <a:rPr lang="ru-RU" sz="3200" dirty="0" smtClean="0"/>
              <a:t>Целевые установки </a:t>
            </a:r>
            <a:r>
              <a:rPr lang="ru-RU" sz="3200" dirty="0" err="1" smtClean="0"/>
              <a:t>здоровьесберегающей</a:t>
            </a:r>
            <a:r>
              <a:rPr lang="ru-RU" sz="3200" dirty="0" smtClean="0"/>
              <a:t> технологии на уроках ОБЖ: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500166" y="2071678"/>
            <a:ext cx="7186634" cy="4054485"/>
          </a:xfrm>
        </p:spPr>
        <p:txBody>
          <a:bodyPr/>
          <a:lstStyle/>
          <a:p>
            <a:r>
              <a:rPr lang="ru-RU" dirty="0" smtClean="0"/>
              <a:t>стимулировать у детей желание жить, быть здоровыми;</a:t>
            </a:r>
          </a:p>
          <a:p>
            <a:r>
              <a:rPr lang="ru-RU" dirty="0" smtClean="0"/>
              <a:t>учить их ощущать радость от каждого прожитого дня;</a:t>
            </a:r>
          </a:p>
          <a:p>
            <a:r>
              <a:rPr lang="ru-RU" dirty="0" smtClean="0"/>
              <a:t>показывать им, что жизнь - это прекрасно, вызывать у них позитивную самооценку.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90781769"/>
      </p:ext>
    </p:extLst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ПРИНЦИПЫ ЗДОРОВЬЕСБЕРЕЖЕНИЯ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643042" y="1857364"/>
            <a:ext cx="7286676" cy="4786346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Принцип ответственности за свое здоровье;</a:t>
            </a:r>
          </a:p>
          <a:p>
            <a:r>
              <a:rPr lang="ru-RU" dirty="0" smtClean="0"/>
              <a:t>Принцип комплексности;</a:t>
            </a:r>
          </a:p>
          <a:p>
            <a:r>
              <a:rPr lang="ru-RU" dirty="0" smtClean="0"/>
              <a:t>Принцип индивидуализации;</a:t>
            </a:r>
          </a:p>
          <a:p>
            <a:r>
              <a:rPr lang="ru-RU" dirty="0" smtClean="0"/>
              <a:t>Принцип умеренности;</a:t>
            </a:r>
          </a:p>
          <a:p>
            <a:r>
              <a:rPr lang="ru-RU" dirty="0" smtClean="0"/>
              <a:t>Принцип рационального чередования нагрузки и отдыха;</a:t>
            </a:r>
          </a:p>
          <a:p>
            <a:r>
              <a:rPr lang="ru-RU" dirty="0" smtClean="0"/>
              <a:t>Принцип рациональной организации жизнедеятельности;</a:t>
            </a:r>
          </a:p>
          <a:p>
            <a:r>
              <a:rPr lang="ru-RU" dirty="0" smtClean="0"/>
              <a:t>Принцип «сегодня и всю жизнь»;</a:t>
            </a:r>
          </a:p>
          <a:p>
            <a:r>
              <a:rPr lang="ru-RU" dirty="0" smtClean="0"/>
              <a:t>Принцип </a:t>
            </a:r>
            <a:r>
              <a:rPr lang="ru-RU" dirty="0" err="1" smtClean="0"/>
              <a:t>валеологического</a:t>
            </a:r>
            <a:r>
              <a:rPr lang="ru-RU" dirty="0" smtClean="0"/>
              <a:t> самообразования</a:t>
            </a:r>
          </a:p>
          <a:p>
            <a:endParaRPr lang="ru-RU" dirty="0" smtClean="0"/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2890781769"/>
      </p:ext>
    </p:extLst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Компоненты  принципов </a:t>
            </a:r>
            <a:r>
              <a:rPr lang="ru-RU" dirty="0" err="1" smtClean="0"/>
              <a:t>здоровьесбережения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571604" y="1600200"/>
            <a:ext cx="7572396" cy="5043510"/>
          </a:xfrm>
        </p:spPr>
        <p:txBody>
          <a:bodyPr>
            <a:normAutofit fontScale="92500"/>
          </a:bodyPr>
          <a:lstStyle/>
          <a:p>
            <a:r>
              <a:rPr lang="ru-RU" i="1" dirty="0" smtClean="0"/>
              <a:t>Комфортное начало и окончание урока;</a:t>
            </a:r>
          </a:p>
          <a:p>
            <a:r>
              <a:rPr lang="ru-RU" i="1" dirty="0" smtClean="0"/>
              <a:t>Проведение  на    уроке     разнообразных   </a:t>
            </a:r>
            <a:r>
              <a:rPr lang="ru-RU" i="1" dirty="0" err="1" smtClean="0"/>
              <a:t>валеологических</a:t>
            </a:r>
            <a:r>
              <a:rPr lang="ru-RU" i="1" dirty="0" smtClean="0"/>
              <a:t> пауз, дыхательной гимнастики, </a:t>
            </a:r>
            <a:r>
              <a:rPr lang="ru-RU" i="1" dirty="0" err="1" smtClean="0"/>
              <a:t>самомассажа</a:t>
            </a:r>
            <a:r>
              <a:rPr lang="ru-RU" i="1" dirty="0" smtClean="0"/>
              <a:t>, упражнений;</a:t>
            </a:r>
          </a:p>
          <a:p>
            <a:r>
              <a:rPr lang="ru-RU" i="1" dirty="0" smtClean="0"/>
              <a:t>Домашние задания разного уровня;</a:t>
            </a:r>
          </a:p>
          <a:p>
            <a:r>
              <a:rPr lang="ru-RU" i="1" dirty="0" smtClean="0"/>
              <a:t>Учет индивидуальных способностей;</a:t>
            </a:r>
          </a:p>
          <a:p>
            <a:r>
              <a:rPr lang="ru-RU" i="1" dirty="0" smtClean="0"/>
              <a:t>Включение   в   содержание  уроков  упражнений,  текстовых  задач,  заданий,   связанных с изучением своего собственного здоровья.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90781769"/>
      </p:ext>
    </p:extLst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000100" y="1428736"/>
            <a:ext cx="7686700" cy="5000660"/>
          </a:xfrm>
        </p:spPr>
        <p:txBody>
          <a:bodyPr/>
          <a:lstStyle/>
          <a:p>
            <a:r>
              <a:rPr lang="ru-RU" dirty="0" smtClean="0"/>
              <a:t>Здоровый образ жизни - потребность, норма жизни для каждого ребенка. </a:t>
            </a:r>
          </a:p>
          <a:p>
            <a:r>
              <a:rPr lang="ru-RU" dirty="0" smtClean="0"/>
              <a:t>Воспитание сознательного отношения к своему здоровью – вот главная задача. </a:t>
            </a:r>
          </a:p>
          <a:p>
            <a:r>
              <a:rPr lang="ru-RU" dirty="0" smtClean="0"/>
              <a:t>Главное богатство государства – это здоровье его граждан.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90781769"/>
      </p:ext>
    </p:extLst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500042"/>
            <a:ext cx="8429684" cy="1357322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Здоровьесберегающие</a:t>
            </a:r>
            <a:r>
              <a:rPr lang="ru-RU" dirty="0" smtClean="0"/>
              <a:t> технологии </a:t>
            </a:r>
            <a:br>
              <a:rPr lang="ru-RU" dirty="0" smtClean="0"/>
            </a:br>
            <a:r>
              <a:rPr lang="ru-RU" dirty="0" smtClean="0"/>
              <a:t>и </a:t>
            </a:r>
            <a:r>
              <a:rPr lang="ru-RU" dirty="0" err="1" smtClean="0"/>
              <a:t>межпредметные</a:t>
            </a:r>
            <a:r>
              <a:rPr lang="ru-RU" dirty="0" smtClean="0"/>
              <a:t> связи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00034" y="2643182"/>
            <a:ext cx="8229600" cy="3983047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Задача курса ОБЖ: преодолеть фрагментарное базовое знание через объединение школьных предметов в единый смысловой блок, объясняющее ученику, зачем ему нужны эти знания и как ими пользоваться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90781769"/>
      </p:ext>
    </p:extLst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71472" y="242886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6700" b="1" dirty="0" smtClean="0">
                <a:solidFill>
                  <a:srgbClr val="FF0000"/>
                </a:solidFill>
              </a:rPr>
              <a:t>ОБЖ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500034" y="500042"/>
            <a:ext cx="4972056" cy="6054749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4000" dirty="0" smtClean="0"/>
              <a:t>              Биология</a:t>
            </a:r>
          </a:p>
          <a:p>
            <a:pPr>
              <a:buNone/>
            </a:pPr>
            <a:r>
              <a:rPr lang="ru-RU" sz="4000" dirty="0" smtClean="0"/>
              <a:t> </a:t>
            </a:r>
          </a:p>
          <a:p>
            <a:pPr>
              <a:buNone/>
            </a:pPr>
            <a:r>
              <a:rPr lang="ru-RU" sz="4000" dirty="0" smtClean="0"/>
              <a:t>Физическая культура </a:t>
            </a:r>
          </a:p>
          <a:p>
            <a:pPr>
              <a:buNone/>
            </a:pPr>
            <a:endParaRPr lang="ru-RU" sz="4000" dirty="0" smtClean="0"/>
          </a:p>
          <a:p>
            <a:pPr>
              <a:buNone/>
            </a:pPr>
            <a:r>
              <a:rPr lang="ru-RU" sz="4000" dirty="0" smtClean="0"/>
              <a:t>Музыка </a:t>
            </a:r>
          </a:p>
          <a:p>
            <a:pPr>
              <a:buNone/>
            </a:pPr>
            <a:r>
              <a:rPr lang="ru-RU" sz="4000" dirty="0" smtClean="0"/>
              <a:t>                    История </a:t>
            </a:r>
          </a:p>
          <a:p>
            <a:pPr>
              <a:buNone/>
            </a:pPr>
            <a:r>
              <a:rPr lang="ru-RU" sz="4000" dirty="0" smtClean="0"/>
              <a:t>       </a:t>
            </a:r>
          </a:p>
          <a:p>
            <a:pPr>
              <a:buNone/>
            </a:pPr>
            <a:r>
              <a:rPr lang="ru-RU" sz="4000" dirty="0" smtClean="0"/>
              <a:t>       Обществознание </a:t>
            </a:r>
          </a:p>
          <a:p>
            <a:pPr algn="ctr">
              <a:buNone/>
            </a:pP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4714876" y="928670"/>
            <a:ext cx="4038600" cy="555468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4000" dirty="0" smtClean="0"/>
              <a:t>     Математика</a:t>
            </a:r>
          </a:p>
          <a:p>
            <a:pPr>
              <a:buNone/>
            </a:pPr>
            <a:r>
              <a:rPr lang="ru-RU" sz="4000" dirty="0" smtClean="0"/>
              <a:t>       </a:t>
            </a:r>
          </a:p>
          <a:p>
            <a:pPr>
              <a:buNone/>
            </a:pPr>
            <a:r>
              <a:rPr lang="ru-RU" sz="4000" dirty="0" smtClean="0"/>
              <a:t>             Физика</a:t>
            </a:r>
          </a:p>
          <a:p>
            <a:pPr>
              <a:buNone/>
            </a:pPr>
            <a:r>
              <a:rPr lang="ru-RU" sz="4000" dirty="0" smtClean="0"/>
              <a:t>  </a:t>
            </a:r>
          </a:p>
          <a:p>
            <a:pPr>
              <a:buNone/>
            </a:pPr>
            <a:r>
              <a:rPr lang="ru-RU" sz="4000" dirty="0" smtClean="0"/>
              <a:t>       Русский язык</a:t>
            </a:r>
          </a:p>
          <a:p>
            <a:pPr>
              <a:buNone/>
            </a:pPr>
            <a:r>
              <a:rPr lang="ru-RU" sz="4000" dirty="0" smtClean="0"/>
              <a:t> </a:t>
            </a:r>
          </a:p>
          <a:p>
            <a:pPr>
              <a:buNone/>
            </a:pPr>
            <a:r>
              <a:rPr lang="ru-RU" sz="4000" dirty="0" smtClean="0"/>
              <a:t>          Литература </a:t>
            </a:r>
          </a:p>
          <a:p>
            <a:pPr>
              <a:buNone/>
            </a:pPr>
            <a:r>
              <a:rPr lang="ru-RU" sz="4000" dirty="0" smtClean="0"/>
              <a:t>        </a:t>
            </a:r>
          </a:p>
          <a:p>
            <a:pPr>
              <a:buNone/>
            </a:pPr>
            <a:r>
              <a:rPr lang="ru-RU" sz="4000" dirty="0" smtClean="0"/>
              <a:t>Химия </a:t>
            </a:r>
          </a:p>
        </p:txBody>
      </p:sp>
    </p:spTree>
    <p:extLst>
      <p:ext uri="{BB962C8B-B14F-4D97-AF65-F5344CB8AC3E}">
        <p14:creationId xmlns:p14="http://schemas.microsoft.com/office/powerpoint/2010/main" xmlns="" val="2890781769"/>
      </p:ext>
    </p:extLst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ФИЗМИНУТКИ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071670" y="2214554"/>
            <a:ext cx="6615130" cy="3911609"/>
          </a:xfrm>
        </p:spPr>
        <p:txBody>
          <a:bodyPr/>
          <a:lstStyle/>
          <a:p>
            <a:r>
              <a:rPr lang="ru-RU" dirty="0" smtClean="0"/>
              <a:t>Точечный массаж </a:t>
            </a:r>
          </a:p>
          <a:p>
            <a:r>
              <a:rPr lang="ru-RU" dirty="0" smtClean="0"/>
              <a:t>Упражнения для глаз </a:t>
            </a:r>
          </a:p>
          <a:p>
            <a:r>
              <a:rPr lang="ru-RU" dirty="0" smtClean="0"/>
              <a:t>Массаж пальчиков</a:t>
            </a:r>
          </a:p>
          <a:p>
            <a:r>
              <a:rPr lang="ru-RU" dirty="0" smtClean="0"/>
              <a:t>Упражнения на релаксацию</a:t>
            </a:r>
          </a:p>
          <a:p>
            <a:r>
              <a:rPr lang="ru-RU" dirty="0" smtClean="0"/>
              <a:t>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90781769"/>
      </p:ext>
    </p:extLst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«Это нужно мне!»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28596" y="2071678"/>
            <a:ext cx="8258204" cy="4054485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стимул, побуждающий вести здоровый образ жизни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90781769"/>
      </p:ext>
    </p:extLst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28596" y="1142984"/>
            <a:ext cx="8258204" cy="4983179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НЕЛЬЗЯ научить школьника всему, что понадобится в жизни, но МОЖНО и НУЖНО научить его самостоятельно добывать знания и применять их на практике!</a:t>
            </a:r>
          </a:p>
          <a:p>
            <a:pPr algn="ctr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90781769"/>
      </p:ext>
    </p:extLst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857232"/>
            <a:ext cx="8001056" cy="3786214"/>
          </a:xfrm>
        </p:spPr>
        <p:txBody>
          <a:bodyPr>
            <a:normAutofit fontScale="90000"/>
          </a:bodyPr>
          <a:lstStyle/>
          <a:p>
            <a:pPr algn="r"/>
            <a:r>
              <a:rPr lang="ru-RU" sz="3600" dirty="0" smtClean="0"/>
              <a:t>«Забота о здоровье – это важнейший труд воспитателя. </a:t>
            </a:r>
            <a:br>
              <a:rPr lang="ru-RU" sz="3600" dirty="0" smtClean="0"/>
            </a:br>
            <a:r>
              <a:rPr lang="ru-RU" sz="3600" dirty="0" smtClean="0"/>
              <a:t>  от жизнедеятельности, бодрости детей зависит их духовная жизнь, мировоззрение, умственное развитие, прочность знаний, вера в свои силы…» 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0298" y="5072074"/>
            <a:ext cx="6321944" cy="152874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i="1" dirty="0" smtClean="0"/>
              <a:t>В.А.Сухомлинский </a:t>
            </a:r>
            <a:endParaRPr lang="ru-RU" sz="4800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3202000509"/>
      </p:ext>
    </p:extLst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916832"/>
            <a:ext cx="7543800" cy="4318248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4400" b="1" dirty="0">
              <a:latin typeface="Segoe Script" pitchFamily="34" charset="0"/>
            </a:endParaRPr>
          </a:p>
        </p:txBody>
      </p:sp>
      <p:pic>
        <p:nvPicPr>
          <p:cNvPr id="4098" name="Picture 2" descr="C:\Users\ОБЖ\Desktop\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571480"/>
            <a:ext cx="8473877" cy="564360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90781769"/>
      </p:ext>
    </p:extLst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916832"/>
            <a:ext cx="7543800" cy="4318248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4400" b="1" dirty="0">
              <a:latin typeface="Segoe Script" pitchFamily="34" charset="0"/>
            </a:endParaRPr>
          </a:p>
        </p:txBody>
      </p:sp>
      <p:pic>
        <p:nvPicPr>
          <p:cNvPr id="1026" name="Picture 2" descr="C:\Users\ОБЖ\Documents\фотовидео\11\IMG_54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321448"/>
            <a:ext cx="8215370" cy="61615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90781769"/>
      </p:ext>
    </p:extLst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916832"/>
            <a:ext cx="7543800" cy="431824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latin typeface="Segoe Script" pitchFamily="34" charset="0"/>
              </a:rPr>
              <a:t>Спасибо за внимание! </a:t>
            </a:r>
            <a:r>
              <a:rPr lang="ru-RU" sz="4400" b="1" dirty="0" smtClean="0">
                <a:latin typeface="Segoe Script" pitchFamily="34" charset="0"/>
                <a:sym typeface="Wingdings" pitchFamily="2" charset="2"/>
              </a:rPr>
              <a:t></a:t>
            </a:r>
            <a:endParaRPr lang="ru-RU" sz="4400" b="1" dirty="0">
              <a:latin typeface="Segoe Scrip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0781769"/>
      </p:ext>
    </p:extLst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857232"/>
            <a:ext cx="7848872" cy="864096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ОБЖ – ВАЖНЫЙ ПРЕДМЕТ!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628800"/>
            <a:ext cx="6607696" cy="3886200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4800" b="1" dirty="0" smtClean="0"/>
          </a:p>
          <a:p>
            <a:pPr algn="ctr">
              <a:buNone/>
            </a:pPr>
            <a:r>
              <a:rPr lang="ru-RU" sz="4800" b="1" dirty="0" smtClean="0"/>
              <a:t>Быть в жизни можешь ты хоть кем,</a:t>
            </a:r>
            <a:r>
              <a:rPr lang="ru-RU" sz="4800" dirty="0" smtClean="0"/>
              <a:t> </a:t>
            </a:r>
            <a:r>
              <a:rPr lang="ru-RU" sz="4800" b="1" dirty="0" smtClean="0"/>
              <a:t>но ОБЖ ты знать обязан!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xmlns="" val="3202000509"/>
      </p:ext>
    </p:extLst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3357554" y="2786058"/>
          <a:ext cx="2286016" cy="857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16"/>
              </a:tblGrid>
              <a:tr h="857256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ученик</a:t>
                      </a:r>
                      <a:endParaRPr lang="ru-RU" sz="4400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Содержимое 7"/>
          <p:cNvGraphicFramePr>
            <a:graphicFrameLocks/>
          </p:cNvGraphicFramePr>
          <p:nvPr/>
        </p:nvGraphicFramePr>
        <p:xfrm>
          <a:off x="2428860" y="4857760"/>
          <a:ext cx="2286016" cy="94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16"/>
              </a:tblGrid>
              <a:tr h="333372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Стихийные бедствия</a:t>
                      </a:r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Содержимое 7"/>
          <p:cNvGraphicFramePr>
            <a:graphicFrameLocks/>
          </p:cNvGraphicFramePr>
          <p:nvPr/>
        </p:nvGraphicFramePr>
        <p:xfrm>
          <a:off x="714348" y="2571744"/>
          <a:ext cx="2428892" cy="7143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28892"/>
              </a:tblGrid>
              <a:tr h="714380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криминал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Содержимое 7"/>
          <p:cNvGraphicFramePr>
            <a:graphicFrameLocks/>
          </p:cNvGraphicFramePr>
          <p:nvPr/>
        </p:nvGraphicFramePr>
        <p:xfrm>
          <a:off x="3428992" y="1214422"/>
          <a:ext cx="2857520" cy="94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20"/>
              </a:tblGrid>
              <a:tr h="714380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Чрезвычайные</a:t>
                      </a:r>
                      <a:r>
                        <a:rPr lang="ru-RU" sz="2800" baseline="0" dirty="0" smtClean="0"/>
                        <a:t> ситуации </a:t>
                      </a:r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Содержимое 7"/>
          <p:cNvGraphicFramePr>
            <a:graphicFrameLocks/>
          </p:cNvGraphicFramePr>
          <p:nvPr/>
        </p:nvGraphicFramePr>
        <p:xfrm>
          <a:off x="1357290" y="1571612"/>
          <a:ext cx="1857388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7388"/>
              </a:tblGrid>
              <a:tr h="714380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ДТП</a:t>
                      </a:r>
                      <a:endParaRPr lang="ru-RU" sz="44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Содержимое 7"/>
          <p:cNvGraphicFramePr>
            <a:graphicFrameLocks/>
          </p:cNvGraphicFramePr>
          <p:nvPr/>
        </p:nvGraphicFramePr>
        <p:xfrm>
          <a:off x="5929322" y="3214686"/>
          <a:ext cx="2786082" cy="94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6082"/>
              </a:tblGrid>
              <a:tr h="857256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Природные</a:t>
                      </a:r>
                      <a:r>
                        <a:rPr lang="ru-RU" sz="2800" baseline="0" dirty="0" smtClean="0"/>
                        <a:t> условия </a:t>
                      </a:r>
                      <a:endParaRPr lang="ru-RU" sz="2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4" name="Содержимое 7"/>
          <p:cNvGraphicFramePr>
            <a:graphicFrameLocks/>
          </p:cNvGraphicFramePr>
          <p:nvPr/>
        </p:nvGraphicFramePr>
        <p:xfrm>
          <a:off x="5929322" y="2214554"/>
          <a:ext cx="2928958" cy="785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28958"/>
              </a:tblGrid>
              <a:tr h="785818"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заболевания</a:t>
                      </a:r>
                      <a:endParaRPr lang="ru-RU" sz="36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5" name="Содержимое 7"/>
          <p:cNvGraphicFramePr>
            <a:graphicFrameLocks/>
          </p:cNvGraphicFramePr>
          <p:nvPr/>
        </p:nvGraphicFramePr>
        <p:xfrm>
          <a:off x="5000628" y="4572008"/>
          <a:ext cx="2286016" cy="106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16"/>
              </a:tblGrid>
              <a:tr h="476248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Вредные привычки</a:t>
                      </a:r>
                      <a:endParaRPr lang="ru-RU" sz="32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6" name="Содержимое 7"/>
          <p:cNvGraphicFramePr>
            <a:graphicFrameLocks/>
          </p:cNvGraphicFramePr>
          <p:nvPr/>
        </p:nvGraphicFramePr>
        <p:xfrm>
          <a:off x="1428728" y="3714752"/>
          <a:ext cx="2286016" cy="76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16"/>
              </a:tblGrid>
              <a:tr h="333372">
                <a:tc>
                  <a:txBody>
                    <a:bodyPr/>
                    <a:lstStyle/>
                    <a:p>
                      <a:pPr algn="ctr"/>
                      <a:r>
                        <a:rPr lang="ru-RU" sz="4400" dirty="0" smtClean="0"/>
                        <a:t>травмы</a:t>
                      </a:r>
                      <a:endParaRPr lang="ru-RU" sz="4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175464856"/>
      </p:ext>
    </p:extLst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«Основы безопасности жизнедеятельности»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714348" y="2000240"/>
            <a:ext cx="7972452" cy="4143404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область научных знаний, охватывающих теорию и практику защиты человека от опасных и вредных факторов во всех сферах его деятельности, сохранение безопасности и здоровья в среде обитания.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90781769"/>
      </p:ext>
    </p:extLst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Цель предмета ОБЖ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сформировать осознанную мотивацию на здоровый образ жизни, а также осознание безопасности, как меры защиты организма от внутренних и внешних опасностей, как одного из факторов существования живых систем</a:t>
            </a:r>
            <a:r>
              <a:rPr lang="ru-RU" i="1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90781769"/>
      </p:ext>
    </p:extLst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ОБЖ в современных условиях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Новое понимание целей и ценностей;</a:t>
            </a:r>
          </a:p>
          <a:p>
            <a:r>
              <a:rPr lang="ru-RU" dirty="0" smtClean="0"/>
              <a:t>Новые концептуальные подходы;</a:t>
            </a:r>
          </a:p>
          <a:p>
            <a:r>
              <a:rPr lang="ru-RU" dirty="0" smtClean="0"/>
              <a:t>Использование инновационных технологий</a:t>
            </a:r>
          </a:p>
          <a:p>
            <a:endParaRPr lang="ru-RU" dirty="0" smtClean="0"/>
          </a:p>
          <a:p>
            <a:pPr algn="r">
              <a:buNone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Важное значение курса ОБЖ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Штриховая стрелка вправо 3"/>
          <p:cNvSpPr/>
          <p:nvPr/>
        </p:nvSpPr>
        <p:spPr>
          <a:xfrm>
            <a:off x="1357290" y="3643314"/>
            <a:ext cx="1857388" cy="1143008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авая фигурная скобка 6"/>
          <p:cNvSpPr/>
          <p:nvPr/>
        </p:nvSpPr>
        <p:spPr>
          <a:xfrm>
            <a:off x="8001024" y="1500174"/>
            <a:ext cx="1142976" cy="1785950"/>
          </a:xfrm>
          <a:prstGeom prst="rightBrac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90781769"/>
      </p:ext>
    </p:extLst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 algn="ctr">
              <a:buNone/>
            </a:pPr>
            <a:r>
              <a:rPr lang="ru-RU" sz="4000" dirty="0" smtClean="0"/>
              <a:t>Эффективность обучения детей в школе во многом зависит от состояния здоровья. Ведь именно здоровье выступает как мера качества жизни.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90781769"/>
      </p:ext>
    </p:extLst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rgbClr val="FF0000"/>
                </a:solidFill>
              </a:rPr>
              <a:t>Здоровьесберегающие</a:t>
            </a:r>
            <a:r>
              <a:rPr lang="ru-RU" b="1" dirty="0" smtClean="0">
                <a:solidFill>
                  <a:srgbClr val="FF0000"/>
                </a:solidFill>
              </a:rPr>
              <a:t> технологии на уроках ОБЖ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000100" y="1500174"/>
            <a:ext cx="7786742" cy="4929222"/>
          </a:xfrm>
        </p:spPr>
        <p:txBody>
          <a:bodyPr>
            <a:normAutofit/>
          </a:bodyPr>
          <a:lstStyle/>
          <a:p>
            <a:pPr algn="ctr"/>
            <a:endParaRPr lang="ru-RU" dirty="0" smtClean="0">
              <a:solidFill>
                <a:srgbClr val="0070C0"/>
              </a:solidFill>
            </a:endParaRPr>
          </a:p>
          <a:p>
            <a:pPr algn="ctr"/>
            <a:endParaRPr lang="ru-RU" dirty="0" smtClean="0">
              <a:solidFill>
                <a:srgbClr val="0070C0"/>
              </a:solidFill>
            </a:endParaRPr>
          </a:p>
          <a:p>
            <a:pPr algn="ctr"/>
            <a:r>
              <a:rPr lang="ru-RU" dirty="0" smtClean="0">
                <a:solidFill>
                  <a:srgbClr val="0070C0"/>
                </a:solidFill>
              </a:rPr>
              <a:t>Здоровье детей - один из важнейших показателей, определяющих потенциал страны;</a:t>
            </a:r>
          </a:p>
          <a:p>
            <a:pPr algn="ctr"/>
            <a:r>
              <a:rPr lang="ru-RU" dirty="0" smtClean="0">
                <a:solidFill>
                  <a:srgbClr val="0070C0"/>
                </a:solidFill>
              </a:rPr>
              <a:t>Здоровье детей - характеристика национальной безопасности. </a:t>
            </a:r>
          </a:p>
          <a:p>
            <a:pPr algn="ctr"/>
            <a:r>
              <a:rPr lang="ru-RU" dirty="0" smtClean="0">
                <a:solidFill>
                  <a:srgbClr val="0070C0"/>
                </a:solidFill>
              </a:rPr>
              <a:t>Здоровая нация – элемент развития патриотизма. </a:t>
            </a:r>
          </a:p>
          <a:p>
            <a:pPr algn="ctr">
              <a:buNone/>
            </a:pPr>
            <a:endParaRPr lang="ru-RU" dirty="0" smtClean="0">
              <a:solidFill>
                <a:srgbClr val="0070C0"/>
              </a:solidFill>
            </a:endParaRPr>
          </a:p>
          <a:p>
            <a:pPr algn="ctr">
              <a:buNone/>
            </a:pPr>
            <a:endParaRPr lang="ru-RU" dirty="0" smtClean="0">
              <a:solidFill>
                <a:srgbClr val="0070C0"/>
              </a:solidFill>
            </a:endParaRPr>
          </a:p>
          <a:p>
            <a:pPr algn="ctr">
              <a:buNone/>
            </a:pPr>
            <a:endParaRPr lang="ru-RU" dirty="0" smtClean="0">
              <a:solidFill>
                <a:srgbClr val="0070C0"/>
              </a:solidFill>
            </a:endParaRPr>
          </a:p>
          <a:p>
            <a:endParaRPr lang="ru-RU" dirty="0"/>
          </a:p>
        </p:txBody>
      </p:sp>
      <p:sp>
        <p:nvSpPr>
          <p:cNvPr id="8" name="Стрелка вниз 7"/>
          <p:cNvSpPr/>
          <p:nvPr/>
        </p:nvSpPr>
        <p:spPr>
          <a:xfrm>
            <a:off x="4357686" y="1714488"/>
            <a:ext cx="1071570" cy="104984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90781769"/>
      </p:ext>
    </p:extLst>
  </p:cSld>
  <p:clrMapOvr>
    <a:masterClrMapping/>
  </p:clrMapOvr>
  <p:transition spd="med">
    <p:wheel spokes="3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FF7F7F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550</TotalTime>
  <Words>503</Words>
  <Application>Microsoft Office PowerPoint</Application>
  <PresentationFormat>Экран (4:3)</PresentationFormat>
  <Paragraphs>91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«Забота о здоровье – это важнейший труд воспитателя.    от жизнедеятельности, бодрости детей зависит их духовная жизнь, мировоззрение, умственное развитие, прочность знаний, вера в свои силы…» </vt:lpstr>
      <vt:lpstr>ОБЖ – ВАЖНЫЙ ПРЕДМЕТ!</vt:lpstr>
      <vt:lpstr>Слайд 4</vt:lpstr>
      <vt:lpstr>«Основы безопасности жизнедеятельности»</vt:lpstr>
      <vt:lpstr>Цель предмета ОБЖ</vt:lpstr>
      <vt:lpstr>ОБЖ в современных условиях</vt:lpstr>
      <vt:lpstr>Слайд 8</vt:lpstr>
      <vt:lpstr>Здоровьесберегающие технологии на уроках ОБЖ</vt:lpstr>
      <vt:lpstr>Слайд 10</vt:lpstr>
      <vt:lpstr>Целевые установки здоровьесберегающей технологии на уроках ОБЖ: </vt:lpstr>
      <vt:lpstr>ПРИНЦИПЫ ЗДОРОВЬЕСБЕРЕЖЕНИЯ</vt:lpstr>
      <vt:lpstr>Компоненты  принципов здоровьесбережения:</vt:lpstr>
      <vt:lpstr>Слайд 14</vt:lpstr>
      <vt:lpstr>Здоровьесберегающие технологии  и межпредметные связи</vt:lpstr>
      <vt:lpstr>ОБЖ </vt:lpstr>
      <vt:lpstr>ФИЗМИНУТКИ</vt:lpstr>
      <vt:lpstr>«Это нужно мне!»</vt:lpstr>
      <vt:lpstr>Слайд 19</vt:lpstr>
      <vt:lpstr>Слайд 20</vt:lpstr>
      <vt:lpstr>Слайд 21</vt:lpstr>
      <vt:lpstr>Слайд 22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Школа</cp:lastModifiedBy>
  <cp:revision>49</cp:revision>
  <dcterms:created xsi:type="dcterms:W3CDTF">2013-08-17T08:34:50Z</dcterms:created>
  <dcterms:modified xsi:type="dcterms:W3CDTF">2016-02-25T03:36:15Z</dcterms:modified>
</cp:coreProperties>
</file>